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8229600" cx="14630400"/>
  <p:notesSz cx="8229600" cy="14630400"/>
  <p:embeddedFontLst>
    <p:embeddedFont>
      <p:font typeface="Poppins"/>
      <p:regular r:id="rId14"/>
      <p:bold r:id="rId15"/>
      <p:italic r:id="rId16"/>
      <p:boldItalic r:id="rId17"/>
    </p:embeddedFont>
    <p:embeddedFont>
      <p:font typeface="Baskervville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askervville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Baskervville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Poppins-bold.fntdata"/><Relationship Id="rId14" Type="http://schemas.openxmlformats.org/officeDocument/2006/relationships/font" Target="fonts/Poppins-regular.fntdata"/><Relationship Id="rId17" Type="http://schemas.openxmlformats.org/officeDocument/2006/relationships/font" Target="fonts/Poppins-boldItalic.fntdata"/><Relationship Id="rId16" Type="http://schemas.openxmlformats.org/officeDocument/2006/relationships/font" Target="fonts/Poppins-italic.fntdata"/><Relationship Id="rId5" Type="http://schemas.openxmlformats.org/officeDocument/2006/relationships/slide" Target="slides/slide1.xml"/><Relationship Id="rId19" Type="http://schemas.openxmlformats.org/officeDocument/2006/relationships/font" Target="fonts/Baskervville-bold.fntdata"/><Relationship Id="rId6" Type="http://schemas.openxmlformats.org/officeDocument/2006/relationships/slide" Target="slides/slide2.xml"/><Relationship Id="rId18" Type="http://schemas.openxmlformats.org/officeDocument/2006/relationships/font" Target="fonts/Baskervville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" name="Google Shape;4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bg>
      <p:bgPr>
        <a:solidFill>
          <a:srgbClr val="000000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bg>
      <p:bgPr>
        <a:solidFill>
          <a:srgbClr val="000000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bg>
      <p:bgPr>
        <a:solidFill>
          <a:srgbClr val="000000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bg>
      <p:bgPr>
        <a:solidFill>
          <a:srgbClr val="000000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bg>
      <p:bgPr>
        <a:solidFill>
          <a:srgbClr val="000000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bg>
      <p:bgPr>
        <a:solidFill>
          <a:srgbClr val="000000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bg>
      <p:bgPr>
        <a:solidFill>
          <a:srgbClr val="000000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Relationship Id="rId4" Type="http://schemas.openxmlformats.org/officeDocument/2006/relationships/image" Target="../media/image15.png"/><Relationship Id="rId5" Type="http://schemas.openxmlformats.org/officeDocument/2006/relationships/image" Target="../media/image9.png"/><Relationship Id="rId6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25.png"/><Relationship Id="rId5" Type="http://schemas.openxmlformats.org/officeDocument/2006/relationships/image" Target="../media/image20.png"/><Relationship Id="rId6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9.png"/><Relationship Id="rId4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7.png"/><Relationship Id="rId4" Type="http://schemas.openxmlformats.org/officeDocument/2006/relationships/image" Target="../media/image24.png"/><Relationship Id="rId5" Type="http://schemas.openxmlformats.org/officeDocument/2006/relationships/image" Target="../media/image28.png"/><Relationship Id="rId6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2" name="Google Shape;5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2"/>
          <p:cNvSpPr/>
          <p:nvPr/>
        </p:nvSpPr>
        <p:spPr>
          <a:xfrm>
            <a:off x="6135529" y="2994184"/>
            <a:ext cx="7845743" cy="16663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61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5200"/>
              <a:buFont typeface="Baskervville"/>
              <a:buNone/>
            </a:pPr>
            <a:r>
              <a:rPr b="0" i="0" lang="en-US" sz="5200" u="none" cap="none" strike="noStrike">
                <a:solidFill>
                  <a:srgbClr val="787878"/>
                </a:solidFill>
                <a:latin typeface="Baskervville"/>
                <a:ea typeface="Baskervville"/>
                <a:cs typeface="Baskervville"/>
                <a:sym typeface="Baskervville"/>
              </a:rPr>
              <a:t>ProjetGlobe : Refonte de l'intranet pédagogique</a:t>
            </a:r>
            <a:endParaRPr b="0" i="0" sz="5200" u="none" cap="none" strike="noStrike"/>
          </a:p>
        </p:txBody>
      </p:sp>
      <p:sp>
        <p:nvSpPr>
          <p:cNvPr id="54" name="Google Shape;54;p12"/>
          <p:cNvSpPr/>
          <p:nvPr/>
        </p:nvSpPr>
        <p:spPr>
          <a:xfrm>
            <a:off x="6135529" y="4938713"/>
            <a:ext cx="7845743" cy="296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450"/>
              <a:buFont typeface="Poppins"/>
              <a:buNone/>
            </a:pPr>
            <a:r>
              <a:rPr b="0" i="0" lang="en-US" sz="145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Nouveau développeur : bienvenue dans l'équipe !</a:t>
            </a:r>
            <a:endParaRPr b="0" i="0" sz="1450" u="none" cap="none" strike="noStrike"/>
          </a:p>
        </p:txBody>
      </p:sp>
      <p:sp>
        <p:nvSpPr>
          <p:cNvPr id="55" name="Google Shape;55;p12"/>
          <p:cNvSpPr/>
          <p:nvPr/>
        </p:nvSpPr>
        <p:spPr>
          <a:xfrm>
            <a:off x="12725400" y="7394450"/>
            <a:ext cx="1905000" cy="729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1" name="Google Shape;6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/>
          <p:nvPr/>
        </p:nvSpPr>
        <p:spPr>
          <a:xfrm>
            <a:off x="649129" y="2122884"/>
            <a:ext cx="6665952" cy="8331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61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5200"/>
              <a:buFont typeface="Baskervville"/>
              <a:buNone/>
            </a:pPr>
            <a:r>
              <a:rPr b="0" i="0" lang="en-US" sz="5200" u="none" cap="none" strike="noStrike">
                <a:solidFill>
                  <a:srgbClr val="787878"/>
                </a:solidFill>
                <a:latin typeface="Baskervville"/>
                <a:ea typeface="Baskervville"/>
                <a:cs typeface="Baskervville"/>
                <a:sym typeface="Baskervville"/>
              </a:rPr>
              <a:t>Vision du projet</a:t>
            </a:r>
            <a:endParaRPr b="0" i="0" sz="5200" u="none" cap="none" strike="noStrike"/>
          </a:p>
        </p:txBody>
      </p:sp>
      <p:sp>
        <p:nvSpPr>
          <p:cNvPr id="63" name="Google Shape;63;p13"/>
          <p:cNvSpPr/>
          <p:nvPr/>
        </p:nvSpPr>
        <p:spPr>
          <a:xfrm>
            <a:off x="649129" y="3234214"/>
            <a:ext cx="3830122" cy="1491853"/>
          </a:xfrm>
          <a:prstGeom prst="roundRect">
            <a:avLst>
              <a:gd fmla="val 18650" name="adj"/>
            </a:avLst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3"/>
          <p:cNvSpPr/>
          <p:nvPr/>
        </p:nvSpPr>
        <p:spPr>
          <a:xfrm>
            <a:off x="834509" y="3419594"/>
            <a:ext cx="3332917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Baskervville"/>
              <a:buNone/>
            </a:pPr>
            <a:r>
              <a:rPr b="0" i="0" lang="en-US" sz="2600" u="none" cap="none" strike="noStrike">
                <a:solidFill>
                  <a:srgbClr val="FFFFFF"/>
                </a:solidFill>
                <a:latin typeface="Baskervville"/>
                <a:ea typeface="Baskervville"/>
                <a:cs typeface="Baskervville"/>
                <a:sym typeface="Baskervville"/>
              </a:rPr>
              <a:t>Objectif principal</a:t>
            </a:r>
            <a:endParaRPr b="0" i="0" sz="2600" u="none" cap="none" strike="noStrike"/>
          </a:p>
        </p:txBody>
      </p:sp>
      <p:sp>
        <p:nvSpPr>
          <p:cNvPr id="65" name="Google Shape;65;p13"/>
          <p:cNvSpPr/>
          <p:nvPr/>
        </p:nvSpPr>
        <p:spPr>
          <a:xfrm>
            <a:off x="834509" y="3947279"/>
            <a:ext cx="3459361" cy="593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50"/>
              <a:buFont typeface="Poppins"/>
              <a:buNone/>
            </a:pPr>
            <a:r>
              <a:rPr b="0" i="0" lang="en-US" sz="145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Refonte complète de l'intranet existant</a:t>
            </a:r>
            <a:endParaRPr b="0" i="0" sz="1450" u="none" cap="none" strike="noStrike"/>
          </a:p>
        </p:txBody>
      </p:sp>
      <p:sp>
        <p:nvSpPr>
          <p:cNvPr id="66" name="Google Shape;66;p13"/>
          <p:cNvSpPr/>
          <p:nvPr/>
        </p:nvSpPr>
        <p:spPr>
          <a:xfrm>
            <a:off x="4664631" y="3234214"/>
            <a:ext cx="3830241" cy="1491853"/>
          </a:xfrm>
          <a:prstGeom prst="roundRect">
            <a:avLst>
              <a:gd fmla="val 18650" name="adj"/>
            </a:avLst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3"/>
          <p:cNvSpPr/>
          <p:nvPr/>
        </p:nvSpPr>
        <p:spPr>
          <a:xfrm>
            <a:off x="4850011" y="3419594"/>
            <a:ext cx="3332917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Baskervville"/>
              <a:buNone/>
            </a:pPr>
            <a:r>
              <a:rPr b="0" i="0" lang="en-US" sz="2600" u="none" cap="none" strike="noStrike">
                <a:solidFill>
                  <a:srgbClr val="FFFFFF"/>
                </a:solidFill>
                <a:latin typeface="Baskervville"/>
                <a:ea typeface="Baskervville"/>
                <a:cs typeface="Baskervville"/>
                <a:sym typeface="Baskervville"/>
              </a:rPr>
              <a:t>Deux publics cibles</a:t>
            </a:r>
            <a:endParaRPr b="0" i="0" sz="2600" u="none" cap="none" strike="noStrike"/>
          </a:p>
        </p:txBody>
      </p:sp>
      <p:sp>
        <p:nvSpPr>
          <p:cNvPr id="68" name="Google Shape;68;p13"/>
          <p:cNvSpPr/>
          <p:nvPr/>
        </p:nvSpPr>
        <p:spPr>
          <a:xfrm>
            <a:off x="4850011" y="3947279"/>
            <a:ext cx="3459480" cy="296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50"/>
              <a:buFont typeface="Poppins"/>
              <a:buNone/>
            </a:pPr>
            <a:r>
              <a:rPr b="0" i="0" lang="en-US" sz="145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Étudiants et équipe pédagogique</a:t>
            </a:r>
            <a:endParaRPr b="0" i="0" sz="1450" u="none" cap="none" strike="noStrike"/>
          </a:p>
        </p:txBody>
      </p:sp>
      <p:sp>
        <p:nvSpPr>
          <p:cNvPr id="69" name="Google Shape;69;p13"/>
          <p:cNvSpPr/>
          <p:nvPr/>
        </p:nvSpPr>
        <p:spPr>
          <a:xfrm>
            <a:off x="649129" y="4911447"/>
            <a:ext cx="7845743" cy="1195149"/>
          </a:xfrm>
          <a:prstGeom prst="roundRect">
            <a:avLst>
              <a:gd fmla="val 23280" name="adj"/>
            </a:avLst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3"/>
          <p:cNvSpPr/>
          <p:nvPr/>
        </p:nvSpPr>
        <p:spPr>
          <a:xfrm>
            <a:off x="834509" y="5096828"/>
            <a:ext cx="3332917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Baskervville"/>
              <a:buNone/>
            </a:pPr>
            <a:r>
              <a:rPr b="0" i="0" lang="en-US" sz="2600" u="none" cap="none" strike="noStrike">
                <a:solidFill>
                  <a:srgbClr val="FFFFFF"/>
                </a:solidFill>
                <a:latin typeface="Baskervville"/>
                <a:ea typeface="Baskervville"/>
                <a:cs typeface="Baskervville"/>
                <a:sym typeface="Baskervville"/>
              </a:rPr>
              <a:t>Enjeux</a:t>
            </a:r>
            <a:endParaRPr b="0" i="0" sz="2600" u="none" cap="none" strike="noStrike"/>
          </a:p>
        </p:txBody>
      </p:sp>
      <p:sp>
        <p:nvSpPr>
          <p:cNvPr id="71" name="Google Shape;71;p13"/>
          <p:cNvSpPr/>
          <p:nvPr/>
        </p:nvSpPr>
        <p:spPr>
          <a:xfrm>
            <a:off x="834509" y="5624513"/>
            <a:ext cx="7474982" cy="296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50"/>
              <a:buFont typeface="Poppins"/>
              <a:buNone/>
            </a:pPr>
            <a:r>
              <a:rPr b="0" i="0" lang="en-US" sz="145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Modernisation, efficacité, expérience utilisateur</a:t>
            </a:r>
            <a:endParaRPr b="0" i="0" sz="14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/>
          <p:nvPr/>
        </p:nvSpPr>
        <p:spPr>
          <a:xfrm>
            <a:off x="649129" y="1510784"/>
            <a:ext cx="7055048" cy="8331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61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5200"/>
              <a:buFont typeface="Baskervville"/>
              <a:buNone/>
            </a:pPr>
            <a:r>
              <a:rPr b="0" i="0" lang="en-US" sz="5200" u="none" cap="none" strike="noStrike">
                <a:solidFill>
                  <a:srgbClr val="787878"/>
                </a:solidFill>
                <a:latin typeface="Baskervville"/>
                <a:ea typeface="Baskervville"/>
                <a:cs typeface="Baskervville"/>
                <a:sym typeface="Baskervville"/>
              </a:rPr>
              <a:t>Équipe projet structurée</a:t>
            </a:r>
            <a:endParaRPr b="0" i="0" sz="5200" u="none" cap="none" strike="noStrike"/>
          </a:p>
        </p:txBody>
      </p:sp>
      <p:pic>
        <p:nvPicPr>
          <p:cNvPr descr="preencoded.png" id="78" name="Google Shape;7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9129" y="2714863"/>
            <a:ext cx="463629" cy="463629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4"/>
          <p:cNvSpPr/>
          <p:nvPr/>
        </p:nvSpPr>
        <p:spPr>
          <a:xfrm>
            <a:off x="649129" y="3410307"/>
            <a:ext cx="3332917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2600"/>
              <a:buFont typeface="Baskervville"/>
              <a:buNone/>
            </a:pPr>
            <a:r>
              <a:rPr b="0" i="0" lang="en-US" sz="2600" u="none" cap="none" strike="noStrike">
                <a:solidFill>
                  <a:srgbClr val="6E6666"/>
                </a:solidFill>
                <a:latin typeface="Baskervville"/>
                <a:ea typeface="Baskervville"/>
                <a:cs typeface="Baskervville"/>
                <a:sym typeface="Baskervville"/>
              </a:rPr>
              <a:t>Product Owner</a:t>
            </a:r>
            <a:endParaRPr b="0" i="0" sz="2600" u="none" cap="none" strike="noStrike"/>
          </a:p>
        </p:txBody>
      </p:sp>
      <p:sp>
        <p:nvSpPr>
          <p:cNvPr id="80" name="Google Shape;80;p14"/>
          <p:cNvSpPr/>
          <p:nvPr/>
        </p:nvSpPr>
        <p:spPr>
          <a:xfrm>
            <a:off x="649129" y="3937992"/>
            <a:ext cx="6550104" cy="593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450"/>
              <a:buFont typeface="Poppins"/>
              <a:buNone/>
            </a:pPr>
            <a:r>
              <a:rPr b="0" i="0" lang="en-US" sz="145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Vision produit, priorisation des fonctionnalités, validation des développements</a:t>
            </a:r>
            <a:endParaRPr b="0" i="0" sz="1450" u="none" cap="none" strike="noStrike"/>
          </a:p>
        </p:txBody>
      </p:sp>
      <p:pic>
        <p:nvPicPr>
          <p:cNvPr descr="preencoded.png" id="81" name="Google Shape;81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31048" y="2714863"/>
            <a:ext cx="463629" cy="46362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4"/>
          <p:cNvSpPr/>
          <p:nvPr/>
        </p:nvSpPr>
        <p:spPr>
          <a:xfrm>
            <a:off x="7431048" y="3410307"/>
            <a:ext cx="3332917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2600"/>
              <a:buFont typeface="Baskervville"/>
              <a:buNone/>
            </a:pPr>
            <a:r>
              <a:rPr b="0" i="0" lang="en-US" sz="2600" u="none" cap="none" strike="noStrike">
                <a:solidFill>
                  <a:srgbClr val="6E6666"/>
                </a:solidFill>
                <a:latin typeface="Baskervville"/>
                <a:ea typeface="Baskervville"/>
                <a:cs typeface="Baskervville"/>
                <a:sym typeface="Baskervville"/>
              </a:rPr>
              <a:t>Scrum Master</a:t>
            </a:r>
            <a:endParaRPr b="0" i="0" sz="2600" u="none" cap="none" strike="noStrike"/>
          </a:p>
        </p:txBody>
      </p:sp>
      <p:sp>
        <p:nvSpPr>
          <p:cNvPr id="83" name="Google Shape;83;p14"/>
          <p:cNvSpPr/>
          <p:nvPr/>
        </p:nvSpPr>
        <p:spPr>
          <a:xfrm>
            <a:off x="7431048" y="3937992"/>
            <a:ext cx="6550223" cy="296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450"/>
              <a:buFont typeface="Poppins"/>
              <a:buNone/>
            </a:pPr>
            <a:r>
              <a:rPr b="0" i="0" lang="en-US" sz="145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Animation des cérémonies, facilitation, amélioration continue</a:t>
            </a:r>
            <a:endParaRPr b="0" i="0" sz="1450" u="none" cap="none" strike="noStrike"/>
          </a:p>
        </p:txBody>
      </p:sp>
      <p:pic>
        <p:nvPicPr>
          <p:cNvPr descr="preencoded.png" id="84" name="Google Shape;84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9129" y="4902279"/>
            <a:ext cx="463629" cy="46362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4"/>
          <p:cNvSpPr/>
          <p:nvPr/>
        </p:nvSpPr>
        <p:spPr>
          <a:xfrm>
            <a:off x="649129" y="5597723"/>
            <a:ext cx="3333631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2600"/>
              <a:buFont typeface="Baskervville"/>
              <a:buNone/>
            </a:pPr>
            <a:r>
              <a:rPr b="0" i="0" lang="en-US" sz="2600" u="none" cap="none" strike="noStrike">
                <a:solidFill>
                  <a:srgbClr val="6E6666"/>
                </a:solidFill>
                <a:latin typeface="Baskervville"/>
                <a:ea typeface="Baskervville"/>
                <a:cs typeface="Baskervville"/>
                <a:sym typeface="Baskervville"/>
              </a:rPr>
              <a:t>Équipe développement</a:t>
            </a:r>
            <a:endParaRPr b="0" i="0" sz="2600" u="none" cap="none" strike="noStrike"/>
          </a:p>
        </p:txBody>
      </p:sp>
      <p:sp>
        <p:nvSpPr>
          <p:cNvPr id="86" name="Google Shape;86;p14"/>
          <p:cNvSpPr/>
          <p:nvPr/>
        </p:nvSpPr>
        <p:spPr>
          <a:xfrm>
            <a:off x="649129" y="6125408"/>
            <a:ext cx="6550104" cy="296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450"/>
              <a:buFont typeface="Poppins"/>
              <a:buNone/>
            </a:pPr>
            <a:r>
              <a:rPr b="0" i="0" lang="en-US" sz="145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Réalisation technique, tests, livraison des fonctionnalités</a:t>
            </a:r>
            <a:endParaRPr b="0" i="0" sz="1450" u="none" cap="none" strike="noStrike"/>
          </a:p>
        </p:txBody>
      </p:sp>
      <p:pic>
        <p:nvPicPr>
          <p:cNvPr descr="preencoded.png" id="87" name="Google Shape;87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31048" y="4902279"/>
            <a:ext cx="463629" cy="463629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4"/>
          <p:cNvSpPr/>
          <p:nvPr/>
        </p:nvSpPr>
        <p:spPr>
          <a:xfrm>
            <a:off x="7431048" y="5597723"/>
            <a:ext cx="3332917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2600"/>
              <a:buFont typeface="Baskervville"/>
              <a:buNone/>
            </a:pPr>
            <a:r>
              <a:rPr b="0" i="0" lang="en-US" sz="2600" u="none" cap="none" strike="noStrike">
                <a:solidFill>
                  <a:srgbClr val="6E6666"/>
                </a:solidFill>
                <a:latin typeface="Baskervville"/>
                <a:ea typeface="Baskervville"/>
                <a:cs typeface="Baskervville"/>
                <a:sym typeface="Baskervville"/>
              </a:rPr>
              <a:t>Parties prenantes</a:t>
            </a:r>
            <a:endParaRPr b="0" i="0" sz="2600" u="none" cap="none" strike="noStrike"/>
          </a:p>
        </p:txBody>
      </p:sp>
      <p:sp>
        <p:nvSpPr>
          <p:cNvPr id="89" name="Google Shape;89;p14"/>
          <p:cNvSpPr/>
          <p:nvPr/>
        </p:nvSpPr>
        <p:spPr>
          <a:xfrm>
            <a:off x="7431048" y="6125408"/>
            <a:ext cx="6550223" cy="593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450"/>
              <a:buFont typeface="Poppins"/>
              <a:buNone/>
            </a:pPr>
            <a:r>
              <a:rPr b="0" i="0" lang="en-US" sz="145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Responsables pédagogiques, accompagnateurs, intervenants, étudiants</a:t>
            </a:r>
            <a:endParaRPr b="0" i="0" sz="1450" u="none" cap="none" strike="noStrike"/>
          </a:p>
        </p:txBody>
      </p:sp>
      <p:sp>
        <p:nvSpPr>
          <p:cNvPr id="90" name="Google Shape;90;p14"/>
          <p:cNvSpPr/>
          <p:nvPr/>
        </p:nvSpPr>
        <p:spPr>
          <a:xfrm>
            <a:off x="12725400" y="7394450"/>
            <a:ext cx="1905000" cy="729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5"/>
          <p:cNvSpPr/>
          <p:nvPr/>
        </p:nvSpPr>
        <p:spPr>
          <a:xfrm>
            <a:off x="6135529" y="2072283"/>
            <a:ext cx="7169706" cy="8331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61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5200"/>
              <a:buFont typeface="Baskervville"/>
              <a:buNone/>
            </a:pPr>
            <a:r>
              <a:rPr b="0" i="0" lang="en-US" sz="5200" u="none" cap="none" strike="noStrike">
                <a:solidFill>
                  <a:srgbClr val="787878"/>
                </a:solidFill>
                <a:latin typeface="Baskervville"/>
                <a:ea typeface="Baskervville"/>
                <a:cs typeface="Baskervville"/>
                <a:sym typeface="Baskervville"/>
              </a:rPr>
              <a:t>Méthode Scrum adoptée</a:t>
            </a:r>
            <a:endParaRPr b="0" i="0" sz="5200" u="none" cap="none" strike="noStrike"/>
          </a:p>
        </p:txBody>
      </p:sp>
      <p:sp>
        <p:nvSpPr>
          <p:cNvPr id="98" name="Google Shape;98;p15"/>
          <p:cNvSpPr/>
          <p:nvPr/>
        </p:nvSpPr>
        <p:spPr>
          <a:xfrm>
            <a:off x="6135529" y="3183612"/>
            <a:ext cx="185380" cy="2318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450"/>
              <a:buFont typeface="Baskervville"/>
              <a:buNone/>
            </a:pPr>
            <a:r>
              <a:rPr b="0" i="0" lang="en-US" sz="1450" u="none" cap="none" strike="noStrike">
                <a:solidFill>
                  <a:srgbClr val="6E6666"/>
                </a:solidFill>
                <a:latin typeface="Baskervville"/>
                <a:ea typeface="Baskervville"/>
                <a:cs typeface="Baskervville"/>
                <a:sym typeface="Baskervville"/>
              </a:rPr>
              <a:t>01</a:t>
            </a:r>
            <a:endParaRPr b="0" i="0" sz="1450" u="none" cap="none" strike="noStrike"/>
          </a:p>
        </p:txBody>
      </p:sp>
      <p:sp>
        <p:nvSpPr>
          <p:cNvPr id="99" name="Google Shape;99;p15"/>
          <p:cNvSpPr/>
          <p:nvPr/>
        </p:nvSpPr>
        <p:spPr>
          <a:xfrm>
            <a:off x="6135529" y="3475911"/>
            <a:ext cx="3830122" cy="22860"/>
          </a:xfrm>
          <a:prstGeom prst="rect">
            <a:avLst/>
          </a:prstGeom>
          <a:solidFill>
            <a:srgbClr val="C7A2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5"/>
          <p:cNvSpPr/>
          <p:nvPr/>
        </p:nvSpPr>
        <p:spPr>
          <a:xfrm>
            <a:off x="6135529" y="3614261"/>
            <a:ext cx="3332917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2600"/>
              <a:buFont typeface="Baskervville"/>
              <a:buNone/>
            </a:pPr>
            <a:r>
              <a:rPr b="0" i="0" lang="en-US" sz="2600" u="none" cap="none" strike="noStrike">
                <a:solidFill>
                  <a:srgbClr val="6E6666"/>
                </a:solidFill>
                <a:latin typeface="Baskervville"/>
                <a:ea typeface="Baskervville"/>
                <a:cs typeface="Baskervville"/>
                <a:sym typeface="Baskervville"/>
              </a:rPr>
              <a:t>Sprints de 2 semaines</a:t>
            </a:r>
            <a:endParaRPr b="0" i="0" sz="2600" u="none" cap="none" strike="noStrike"/>
          </a:p>
        </p:txBody>
      </p:sp>
      <p:sp>
        <p:nvSpPr>
          <p:cNvPr id="101" name="Google Shape;101;p15"/>
          <p:cNvSpPr/>
          <p:nvPr/>
        </p:nvSpPr>
        <p:spPr>
          <a:xfrm>
            <a:off x="6135529" y="4141946"/>
            <a:ext cx="3830122" cy="296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450"/>
              <a:buFont typeface="Poppins"/>
              <a:buNone/>
            </a:pPr>
            <a:r>
              <a:rPr b="0" i="0" lang="en-US" sz="145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Rythme soutenu, livraisons fréquentes</a:t>
            </a:r>
            <a:endParaRPr b="0" i="0" sz="1450" u="none" cap="none" strike="noStrike"/>
          </a:p>
        </p:txBody>
      </p:sp>
      <p:sp>
        <p:nvSpPr>
          <p:cNvPr id="102" name="Google Shape;102;p15"/>
          <p:cNvSpPr/>
          <p:nvPr/>
        </p:nvSpPr>
        <p:spPr>
          <a:xfrm>
            <a:off x="10151031" y="3183612"/>
            <a:ext cx="185380" cy="2318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450"/>
              <a:buFont typeface="Baskervville"/>
              <a:buNone/>
            </a:pPr>
            <a:r>
              <a:rPr b="0" i="0" lang="en-US" sz="1450" u="none" cap="none" strike="noStrike">
                <a:solidFill>
                  <a:srgbClr val="6E6666"/>
                </a:solidFill>
                <a:latin typeface="Baskervville"/>
                <a:ea typeface="Baskervville"/>
                <a:cs typeface="Baskervville"/>
                <a:sym typeface="Baskervville"/>
              </a:rPr>
              <a:t>02</a:t>
            </a:r>
            <a:endParaRPr b="0" i="0" sz="1450" u="none" cap="none" strike="noStrike"/>
          </a:p>
        </p:txBody>
      </p:sp>
      <p:sp>
        <p:nvSpPr>
          <p:cNvPr id="103" name="Google Shape;103;p15"/>
          <p:cNvSpPr/>
          <p:nvPr/>
        </p:nvSpPr>
        <p:spPr>
          <a:xfrm>
            <a:off x="10151031" y="3475911"/>
            <a:ext cx="3830241" cy="22860"/>
          </a:xfrm>
          <a:prstGeom prst="rect">
            <a:avLst/>
          </a:prstGeom>
          <a:solidFill>
            <a:srgbClr val="C7A2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/>
          <p:nvPr/>
        </p:nvSpPr>
        <p:spPr>
          <a:xfrm>
            <a:off x="10151031" y="3614261"/>
            <a:ext cx="3548182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2600"/>
              <a:buFont typeface="Baskervville"/>
              <a:buNone/>
            </a:pPr>
            <a:r>
              <a:rPr b="0" i="0" lang="en-US" sz="2600" u="none" cap="none" strike="noStrike">
                <a:solidFill>
                  <a:srgbClr val="6E6666"/>
                </a:solidFill>
                <a:latin typeface="Baskervville"/>
                <a:ea typeface="Baskervville"/>
                <a:cs typeface="Baskervville"/>
                <a:sym typeface="Baskervville"/>
              </a:rPr>
              <a:t>Backlog produit priorisé</a:t>
            </a:r>
            <a:endParaRPr b="0" i="0" sz="2600" u="none" cap="none" strike="noStrike"/>
          </a:p>
        </p:txBody>
      </p:sp>
      <p:sp>
        <p:nvSpPr>
          <p:cNvPr id="105" name="Google Shape;105;p15"/>
          <p:cNvSpPr/>
          <p:nvPr/>
        </p:nvSpPr>
        <p:spPr>
          <a:xfrm>
            <a:off x="10151031" y="4141946"/>
            <a:ext cx="3830241" cy="296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450"/>
              <a:buFont typeface="Poppins"/>
              <a:buNone/>
            </a:pPr>
            <a:r>
              <a:rPr b="0" i="0" lang="en-US" sz="145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User stories organisées par valeur métier</a:t>
            </a:r>
            <a:endParaRPr b="0" i="0" sz="1450" u="none" cap="none" strike="noStrike"/>
          </a:p>
        </p:txBody>
      </p:sp>
      <p:sp>
        <p:nvSpPr>
          <p:cNvPr id="106" name="Google Shape;106;p15"/>
          <p:cNvSpPr/>
          <p:nvPr/>
        </p:nvSpPr>
        <p:spPr>
          <a:xfrm>
            <a:off x="6135529" y="4763095"/>
            <a:ext cx="185380" cy="2318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450"/>
              <a:buFont typeface="Baskervville"/>
              <a:buNone/>
            </a:pPr>
            <a:r>
              <a:rPr b="0" i="0" lang="en-US" sz="1450" u="none" cap="none" strike="noStrike">
                <a:solidFill>
                  <a:srgbClr val="6E6666"/>
                </a:solidFill>
                <a:latin typeface="Baskervville"/>
                <a:ea typeface="Baskervville"/>
                <a:cs typeface="Baskervville"/>
                <a:sym typeface="Baskervville"/>
              </a:rPr>
              <a:t>03</a:t>
            </a:r>
            <a:endParaRPr b="0" i="0" sz="1450" u="none" cap="none" strike="noStrike"/>
          </a:p>
        </p:txBody>
      </p:sp>
      <p:sp>
        <p:nvSpPr>
          <p:cNvPr id="107" name="Google Shape;107;p15"/>
          <p:cNvSpPr/>
          <p:nvPr/>
        </p:nvSpPr>
        <p:spPr>
          <a:xfrm>
            <a:off x="6135529" y="5055394"/>
            <a:ext cx="7845743" cy="22860"/>
          </a:xfrm>
          <a:prstGeom prst="rect">
            <a:avLst/>
          </a:prstGeom>
          <a:solidFill>
            <a:srgbClr val="C7A2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5"/>
          <p:cNvSpPr/>
          <p:nvPr/>
        </p:nvSpPr>
        <p:spPr>
          <a:xfrm>
            <a:off x="6135529" y="5193744"/>
            <a:ext cx="3332917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2600"/>
              <a:buFont typeface="Baskervville"/>
              <a:buNone/>
            </a:pPr>
            <a:r>
              <a:rPr b="0" i="0" lang="en-US" sz="2600" u="none" cap="none" strike="noStrike">
                <a:solidFill>
                  <a:srgbClr val="6E6666"/>
                </a:solidFill>
                <a:latin typeface="Baskervville"/>
                <a:ea typeface="Baskervville"/>
                <a:cs typeface="Baskervville"/>
                <a:sym typeface="Baskervville"/>
              </a:rPr>
              <a:t>Cérémonies ritualisées</a:t>
            </a:r>
            <a:endParaRPr b="0" i="0" sz="2600" u="none" cap="none" strike="noStrike"/>
          </a:p>
        </p:txBody>
      </p:sp>
      <p:sp>
        <p:nvSpPr>
          <p:cNvPr id="109" name="Google Shape;109;p15"/>
          <p:cNvSpPr/>
          <p:nvPr/>
        </p:nvSpPr>
        <p:spPr>
          <a:xfrm>
            <a:off x="6135529" y="5721429"/>
            <a:ext cx="7845743" cy="296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450"/>
              <a:buFont typeface="Poppins"/>
              <a:buNone/>
            </a:pPr>
            <a:r>
              <a:rPr b="0" i="0" lang="en-US" sz="145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Planning, daily, review, retrospective</a:t>
            </a:r>
            <a:endParaRPr b="0" i="0" sz="1450" u="none" cap="none" strike="noStrike"/>
          </a:p>
        </p:txBody>
      </p:sp>
      <p:sp>
        <p:nvSpPr>
          <p:cNvPr id="110" name="Google Shape;110;p15"/>
          <p:cNvSpPr/>
          <p:nvPr/>
        </p:nvSpPr>
        <p:spPr>
          <a:xfrm>
            <a:off x="12725400" y="7394450"/>
            <a:ext cx="1905000" cy="729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/>
          <p:nvPr/>
        </p:nvSpPr>
        <p:spPr>
          <a:xfrm>
            <a:off x="649129" y="518755"/>
            <a:ext cx="5999321" cy="7498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31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4700"/>
              <a:buFont typeface="Baskervville"/>
              <a:buNone/>
            </a:pPr>
            <a:r>
              <a:rPr b="0" i="0" lang="en-US" sz="4700" u="none" cap="none" strike="noStrike">
                <a:solidFill>
                  <a:srgbClr val="787878"/>
                </a:solidFill>
                <a:latin typeface="Baskervville"/>
                <a:ea typeface="Baskervville"/>
                <a:cs typeface="Baskervville"/>
                <a:sym typeface="Baskervville"/>
              </a:rPr>
              <a:t>Interface étudiante</a:t>
            </a:r>
            <a:endParaRPr b="0" i="0" sz="4700" u="none" cap="none" strike="noStrike"/>
          </a:p>
        </p:txBody>
      </p:sp>
      <p:pic>
        <p:nvPicPr>
          <p:cNvPr descr="preencoded.png" id="117" name="Google Shape;11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9129" y="1706761"/>
            <a:ext cx="5816203" cy="5816203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6"/>
          <p:cNvSpPr/>
          <p:nvPr/>
        </p:nvSpPr>
        <p:spPr>
          <a:xfrm>
            <a:off x="7526417" y="1685925"/>
            <a:ext cx="3558540" cy="3748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31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2350"/>
              <a:buFont typeface="Baskervville"/>
              <a:buNone/>
            </a:pPr>
            <a:r>
              <a:rPr b="0" i="0" lang="en-US" sz="2350" u="none" cap="none" strike="noStrike">
                <a:solidFill>
                  <a:srgbClr val="787878"/>
                </a:solidFill>
                <a:latin typeface="Baskervville"/>
                <a:ea typeface="Baskervville"/>
                <a:cs typeface="Baskervville"/>
                <a:sym typeface="Baskervville"/>
              </a:rPr>
              <a:t>Fonctionnalités essentielles</a:t>
            </a:r>
            <a:endParaRPr b="0" i="0" sz="2350" u="none" cap="none" strike="noStrike"/>
          </a:p>
        </p:txBody>
      </p:sp>
      <p:sp>
        <p:nvSpPr>
          <p:cNvPr id="119" name="Google Shape;119;p16"/>
          <p:cNvSpPr/>
          <p:nvPr/>
        </p:nvSpPr>
        <p:spPr>
          <a:xfrm>
            <a:off x="7526417" y="2227659"/>
            <a:ext cx="6462474" cy="2670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300"/>
              <a:buFont typeface="Poppins"/>
              <a:buChar char="•"/>
            </a:pPr>
            <a:r>
              <a:rPr b="0" i="0" lang="en-US" sz="130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Connexion Google La Plateforme</a:t>
            </a:r>
            <a:endParaRPr b="0" i="0" sz="1300" u="none" cap="none" strike="noStrike"/>
          </a:p>
        </p:txBody>
      </p:sp>
      <p:sp>
        <p:nvSpPr>
          <p:cNvPr id="120" name="Google Shape;120;p16"/>
          <p:cNvSpPr/>
          <p:nvPr/>
        </p:nvSpPr>
        <p:spPr>
          <a:xfrm>
            <a:off x="7526417" y="2553057"/>
            <a:ext cx="6462474" cy="2670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300"/>
              <a:buFont typeface="Poppins"/>
              <a:buChar char="•"/>
            </a:pPr>
            <a:r>
              <a:rPr b="0" i="0" lang="en-US" sz="130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Inscription aux projets</a:t>
            </a:r>
            <a:endParaRPr b="0" i="0" sz="1300" u="none" cap="none" strike="noStrike"/>
          </a:p>
        </p:txBody>
      </p:sp>
      <p:sp>
        <p:nvSpPr>
          <p:cNvPr id="121" name="Google Shape;121;p16"/>
          <p:cNvSpPr/>
          <p:nvPr/>
        </p:nvSpPr>
        <p:spPr>
          <a:xfrm>
            <a:off x="7526417" y="2878455"/>
            <a:ext cx="6462474" cy="2670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300"/>
              <a:buFont typeface="Poppins"/>
              <a:buChar char="•"/>
            </a:pPr>
            <a:r>
              <a:rPr b="0" i="0" lang="en-US" sz="130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Dépôt des rendus</a:t>
            </a:r>
            <a:endParaRPr b="0" i="0" sz="1300" u="none" cap="none" strike="noStrike"/>
          </a:p>
        </p:txBody>
      </p:sp>
      <p:sp>
        <p:nvSpPr>
          <p:cNvPr id="122" name="Google Shape;122;p16"/>
          <p:cNvSpPr/>
          <p:nvPr/>
        </p:nvSpPr>
        <p:spPr>
          <a:xfrm>
            <a:off x="7526417" y="3203853"/>
            <a:ext cx="6462474" cy="2670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300"/>
              <a:buFont typeface="Poppins"/>
              <a:buChar char="•"/>
            </a:pPr>
            <a:r>
              <a:rPr b="0" i="0" lang="en-US" sz="130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Consultation projets et compétences</a:t>
            </a:r>
            <a:endParaRPr b="0" i="0" sz="1300" u="none" cap="none" strike="noStrike"/>
          </a:p>
        </p:txBody>
      </p:sp>
      <p:sp>
        <p:nvSpPr>
          <p:cNvPr id="123" name="Google Shape;123;p16"/>
          <p:cNvSpPr/>
          <p:nvPr/>
        </p:nvSpPr>
        <p:spPr>
          <a:xfrm>
            <a:off x="7526417" y="3529251"/>
            <a:ext cx="6462474" cy="2670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300"/>
              <a:buFont typeface="Poppins"/>
              <a:buChar char="•"/>
            </a:pPr>
            <a:r>
              <a:rPr b="0" i="0" lang="en-US" sz="130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Suivi informations personnelles</a:t>
            </a:r>
            <a:endParaRPr b="0" i="0" sz="1300" u="none" cap="none" strike="noStrike"/>
          </a:p>
        </p:txBody>
      </p:sp>
      <p:sp>
        <p:nvSpPr>
          <p:cNvPr id="124" name="Google Shape;124;p16"/>
          <p:cNvSpPr/>
          <p:nvPr/>
        </p:nvSpPr>
        <p:spPr>
          <a:xfrm>
            <a:off x="12725400" y="7394450"/>
            <a:ext cx="1905000" cy="729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0" name="Google Shape;13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15200" y="0"/>
            <a:ext cx="731520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31" name="Google Shape;131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12248" y="3004542"/>
            <a:ext cx="6920984" cy="2220516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7"/>
          <p:cNvSpPr/>
          <p:nvPr/>
        </p:nvSpPr>
        <p:spPr>
          <a:xfrm>
            <a:off x="649129" y="928568"/>
            <a:ext cx="6016943" cy="14163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4450"/>
              <a:buFont typeface="Baskervville"/>
              <a:buNone/>
            </a:pPr>
            <a:r>
              <a:rPr b="0" i="0" lang="en-US" sz="4450" u="none" cap="none" strike="noStrike">
                <a:solidFill>
                  <a:srgbClr val="787878"/>
                </a:solidFill>
                <a:latin typeface="Baskervville"/>
                <a:ea typeface="Baskervville"/>
                <a:cs typeface="Baskervville"/>
                <a:sym typeface="Baskervville"/>
              </a:rPr>
              <a:t>Back-office pédagogique</a:t>
            </a:r>
            <a:endParaRPr b="0" i="0" sz="4450" u="none" cap="none" strike="noStrike"/>
          </a:p>
        </p:txBody>
      </p:sp>
      <p:sp>
        <p:nvSpPr>
          <p:cNvPr id="133" name="Google Shape;133;p17"/>
          <p:cNvSpPr/>
          <p:nvPr/>
        </p:nvSpPr>
        <p:spPr>
          <a:xfrm>
            <a:off x="649129" y="2581394"/>
            <a:ext cx="6016943" cy="1061680"/>
          </a:xfrm>
          <a:prstGeom prst="roundRect">
            <a:avLst>
              <a:gd fmla="val 22276" name="adj"/>
            </a:avLst>
          </a:prstGeom>
          <a:solidFill>
            <a:srgbClr val="FFFFFF"/>
          </a:solidFill>
          <a:ln cap="flat" cmpd="sng" w="22850">
            <a:solidFill>
              <a:srgbClr val="D2C5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7"/>
          <p:cNvSpPr/>
          <p:nvPr/>
        </p:nvSpPr>
        <p:spPr>
          <a:xfrm>
            <a:off x="829628" y="2761893"/>
            <a:ext cx="2832973" cy="3539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2200"/>
              <a:buFont typeface="Baskervville"/>
              <a:buNone/>
            </a:pPr>
            <a:r>
              <a:rPr b="0" i="0" lang="en-US" sz="2200" u="none" cap="none" strike="noStrike">
                <a:solidFill>
                  <a:srgbClr val="6E6666"/>
                </a:solidFill>
                <a:latin typeface="Baskervville"/>
                <a:ea typeface="Baskervville"/>
                <a:cs typeface="Baskervville"/>
                <a:sym typeface="Baskervville"/>
              </a:rPr>
              <a:t>Gestion des entités</a:t>
            </a:r>
            <a:endParaRPr b="0" i="0" sz="2200" u="none" cap="none" strike="noStrike"/>
          </a:p>
        </p:txBody>
      </p:sp>
      <p:sp>
        <p:nvSpPr>
          <p:cNvPr id="135" name="Google Shape;135;p17"/>
          <p:cNvSpPr/>
          <p:nvPr/>
        </p:nvSpPr>
        <p:spPr>
          <a:xfrm>
            <a:off x="829628" y="3210401"/>
            <a:ext cx="5655945" cy="2521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200"/>
              <a:buFont typeface="Poppins"/>
              <a:buNone/>
            </a:pPr>
            <a:r>
              <a:rPr b="0" i="0" lang="en-US" sz="120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CRUD : promotions, étudiants, unités de formation, projets</a:t>
            </a:r>
            <a:endParaRPr b="0" i="0" sz="1200" u="none" cap="none" strike="noStrike"/>
          </a:p>
        </p:txBody>
      </p:sp>
      <p:sp>
        <p:nvSpPr>
          <p:cNvPr id="136" name="Google Shape;136;p17"/>
          <p:cNvSpPr/>
          <p:nvPr/>
        </p:nvSpPr>
        <p:spPr>
          <a:xfrm>
            <a:off x="649129" y="3800713"/>
            <a:ext cx="6016943" cy="1061680"/>
          </a:xfrm>
          <a:prstGeom prst="roundRect">
            <a:avLst>
              <a:gd fmla="val 22276" name="adj"/>
            </a:avLst>
          </a:prstGeom>
          <a:solidFill>
            <a:srgbClr val="FFFFFF"/>
          </a:solidFill>
          <a:ln cap="flat" cmpd="sng" w="22850">
            <a:solidFill>
              <a:srgbClr val="D2C5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7"/>
          <p:cNvSpPr/>
          <p:nvPr/>
        </p:nvSpPr>
        <p:spPr>
          <a:xfrm>
            <a:off x="829628" y="3981212"/>
            <a:ext cx="2832973" cy="3539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2200"/>
              <a:buFont typeface="Baskervville"/>
              <a:buNone/>
            </a:pPr>
            <a:r>
              <a:rPr b="0" i="0" lang="en-US" sz="2200" u="none" cap="none" strike="noStrike">
                <a:solidFill>
                  <a:srgbClr val="6E6666"/>
                </a:solidFill>
                <a:latin typeface="Baskervville"/>
                <a:ea typeface="Baskervville"/>
                <a:cs typeface="Baskervville"/>
                <a:sym typeface="Baskervville"/>
              </a:rPr>
              <a:t>Validation des groupes</a:t>
            </a:r>
            <a:endParaRPr b="0" i="0" sz="2200" u="none" cap="none" strike="noStrike"/>
          </a:p>
        </p:txBody>
      </p:sp>
      <p:sp>
        <p:nvSpPr>
          <p:cNvPr id="138" name="Google Shape;138;p17"/>
          <p:cNvSpPr/>
          <p:nvPr/>
        </p:nvSpPr>
        <p:spPr>
          <a:xfrm>
            <a:off x="829628" y="4429720"/>
            <a:ext cx="5655945" cy="2521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200"/>
              <a:buFont typeface="Poppins"/>
              <a:buNone/>
            </a:pPr>
            <a:r>
              <a:rPr b="0" i="0" lang="en-US" sz="120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Création et approbation des équipes projet</a:t>
            </a:r>
            <a:endParaRPr b="0" i="0" sz="1200" u="none" cap="none" strike="noStrike"/>
          </a:p>
        </p:txBody>
      </p:sp>
      <p:sp>
        <p:nvSpPr>
          <p:cNvPr id="139" name="Google Shape;139;p17"/>
          <p:cNvSpPr/>
          <p:nvPr/>
        </p:nvSpPr>
        <p:spPr>
          <a:xfrm>
            <a:off x="649129" y="5020032"/>
            <a:ext cx="6016943" cy="1061680"/>
          </a:xfrm>
          <a:prstGeom prst="roundRect">
            <a:avLst>
              <a:gd fmla="val 22276" name="adj"/>
            </a:avLst>
          </a:prstGeom>
          <a:solidFill>
            <a:srgbClr val="FFFFFF"/>
          </a:solidFill>
          <a:ln cap="flat" cmpd="sng" w="22850">
            <a:solidFill>
              <a:srgbClr val="D2C5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7"/>
          <p:cNvSpPr/>
          <p:nvPr/>
        </p:nvSpPr>
        <p:spPr>
          <a:xfrm>
            <a:off x="829628" y="5200531"/>
            <a:ext cx="2832973" cy="3539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2200"/>
              <a:buFont typeface="Baskervville"/>
              <a:buNone/>
            </a:pPr>
            <a:r>
              <a:rPr b="0" i="0" lang="en-US" sz="2200" u="none" cap="none" strike="noStrike">
                <a:solidFill>
                  <a:srgbClr val="6E6666"/>
                </a:solidFill>
                <a:latin typeface="Baskervville"/>
                <a:ea typeface="Baskervville"/>
                <a:cs typeface="Baskervville"/>
                <a:sym typeface="Baskervville"/>
              </a:rPr>
              <a:t>Suivi pédagogique</a:t>
            </a:r>
            <a:endParaRPr b="0" i="0" sz="2200" u="none" cap="none" strike="noStrike"/>
          </a:p>
        </p:txBody>
      </p:sp>
      <p:sp>
        <p:nvSpPr>
          <p:cNvPr id="141" name="Google Shape;141;p17"/>
          <p:cNvSpPr/>
          <p:nvPr/>
        </p:nvSpPr>
        <p:spPr>
          <a:xfrm>
            <a:off x="829628" y="5649039"/>
            <a:ext cx="5655945" cy="2521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200"/>
              <a:buFont typeface="Poppins"/>
              <a:buNone/>
            </a:pPr>
            <a:r>
              <a:rPr b="0" i="0" lang="en-US" sz="120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Projets en cours, rendus, évaluations</a:t>
            </a:r>
            <a:endParaRPr b="0" i="0" sz="1200" u="none" cap="none" strike="noStrike"/>
          </a:p>
        </p:txBody>
      </p:sp>
      <p:sp>
        <p:nvSpPr>
          <p:cNvPr id="142" name="Google Shape;142;p17"/>
          <p:cNvSpPr/>
          <p:nvPr/>
        </p:nvSpPr>
        <p:spPr>
          <a:xfrm>
            <a:off x="649129" y="6239351"/>
            <a:ext cx="6016943" cy="1061680"/>
          </a:xfrm>
          <a:prstGeom prst="roundRect">
            <a:avLst>
              <a:gd fmla="val 22276" name="adj"/>
            </a:avLst>
          </a:prstGeom>
          <a:solidFill>
            <a:srgbClr val="FFFFFF"/>
          </a:solidFill>
          <a:ln cap="flat" cmpd="sng" w="22850">
            <a:solidFill>
              <a:srgbClr val="D2C5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7"/>
          <p:cNvSpPr/>
          <p:nvPr/>
        </p:nvSpPr>
        <p:spPr>
          <a:xfrm>
            <a:off x="829628" y="6419850"/>
            <a:ext cx="2832973" cy="3539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2200"/>
              <a:buFont typeface="Baskervville"/>
              <a:buNone/>
            </a:pPr>
            <a:r>
              <a:rPr b="0" i="0" lang="en-US" sz="2200" u="none" cap="none" strike="noStrike">
                <a:solidFill>
                  <a:srgbClr val="6E6666"/>
                </a:solidFill>
                <a:latin typeface="Baskervville"/>
                <a:ea typeface="Baskervville"/>
                <a:cs typeface="Baskervville"/>
                <a:sym typeface="Baskervville"/>
              </a:rPr>
              <a:t>Statistiques avancées</a:t>
            </a:r>
            <a:endParaRPr b="0" i="0" sz="2200" u="none" cap="none" strike="noStrike"/>
          </a:p>
        </p:txBody>
      </p:sp>
      <p:sp>
        <p:nvSpPr>
          <p:cNvPr id="144" name="Google Shape;144;p17"/>
          <p:cNvSpPr/>
          <p:nvPr/>
        </p:nvSpPr>
        <p:spPr>
          <a:xfrm>
            <a:off x="829628" y="6868358"/>
            <a:ext cx="5655945" cy="2521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200"/>
              <a:buFont typeface="Poppins"/>
              <a:buNone/>
            </a:pPr>
            <a:r>
              <a:rPr b="0" i="0" lang="en-US" sz="120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Temps de connexion, rendus, compétences acquises</a:t>
            </a:r>
            <a:endParaRPr b="0" i="0" sz="120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8"/>
          <p:cNvSpPr/>
          <p:nvPr/>
        </p:nvSpPr>
        <p:spPr>
          <a:xfrm>
            <a:off x="649129" y="1122402"/>
            <a:ext cx="6726555" cy="8331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61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5200"/>
              <a:buFont typeface="Baskervville"/>
              <a:buNone/>
            </a:pPr>
            <a:r>
              <a:rPr b="0" i="0" lang="en-US" sz="5200" u="none" cap="none" strike="noStrike">
                <a:solidFill>
                  <a:srgbClr val="787878"/>
                </a:solidFill>
                <a:latin typeface="Baskervville"/>
                <a:ea typeface="Baskervville"/>
                <a:cs typeface="Baskervville"/>
                <a:sym typeface="Baskervville"/>
              </a:rPr>
              <a:t>Architecture technique</a:t>
            </a:r>
            <a:endParaRPr b="0" i="0" sz="5200" u="none" cap="none" strike="noStrike"/>
          </a:p>
        </p:txBody>
      </p:sp>
      <p:pic>
        <p:nvPicPr>
          <p:cNvPr descr="preencoded.png" id="151" name="Google Shape;15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9129" y="2326481"/>
            <a:ext cx="927378" cy="1195149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8"/>
          <p:cNvSpPr/>
          <p:nvPr/>
        </p:nvSpPr>
        <p:spPr>
          <a:xfrm>
            <a:off x="1761887" y="2511862"/>
            <a:ext cx="3723203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2600"/>
              <a:buFont typeface="Baskervville"/>
              <a:buNone/>
            </a:pPr>
            <a:r>
              <a:rPr b="0" i="0" lang="en-US" sz="2600" u="none" cap="none" strike="noStrike">
                <a:solidFill>
                  <a:srgbClr val="6E6666"/>
                </a:solidFill>
                <a:latin typeface="Baskervville"/>
                <a:ea typeface="Baskervville"/>
                <a:cs typeface="Baskervville"/>
                <a:sym typeface="Baskervville"/>
              </a:rPr>
              <a:t>Front étudiant responsive</a:t>
            </a:r>
            <a:endParaRPr b="0" i="0" sz="2600" u="none" cap="none" strike="noStrike"/>
          </a:p>
        </p:txBody>
      </p:sp>
      <p:sp>
        <p:nvSpPr>
          <p:cNvPr id="153" name="Google Shape;153;p18"/>
          <p:cNvSpPr/>
          <p:nvPr/>
        </p:nvSpPr>
        <p:spPr>
          <a:xfrm>
            <a:off x="1761887" y="3039547"/>
            <a:ext cx="12219384" cy="296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450"/>
              <a:buFont typeface="Poppins"/>
              <a:buNone/>
            </a:pPr>
            <a:r>
              <a:rPr b="0" i="0" lang="en-US" sz="145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Interface moderne et adaptative</a:t>
            </a:r>
            <a:endParaRPr b="0" i="0" sz="1450" u="none" cap="none" strike="noStrike"/>
          </a:p>
        </p:txBody>
      </p:sp>
      <p:pic>
        <p:nvPicPr>
          <p:cNvPr descr="preencoded.png" id="154" name="Google Shape;154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9129" y="3521631"/>
            <a:ext cx="927378" cy="119514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8"/>
          <p:cNvSpPr/>
          <p:nvPr/>
        </p:nvSpPr>
        <p:spPr>
          <a:xfrm>
            <a:off x="1761887" y="3707011"/>
            <a:ext cx="3589258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2600"/>
              <a:buFont typeface="Baskervville"/>
              <a:buNone/>
            </a:pPr>
            <a:r>
              <a:rPr b="0" i="0" lang="en-US" sz="2600" u="none" cap="none" strike="noStrike">
                <a:solidFill>
                  <a:srgbClr val="6E6666"/>
                </a:solidFill>
                <a:latin typeface="Baskervville"/>
                <a:ea typeface="Baskervville"/>
                <a:cs typeface="Baskervville"/>
                <a:sym typeface="Baskervville"/>
              </a:rPr>
              <a:t>Back-office pédagogique</a:t>
            </a:r>
            <a:endParaRPr b="0" i="0" sz="2600" u="none" cap="none" strike="noStrike"/>
          </a:p>
        </p:txBody>
      </p:sp>
      <p:sp>
        <p:nvSpPr>
          <p:cNvPr id="156" name="Google Shape;156;p18"/>
          <p:cNvSpPr/>
          <p:nvPr/>
        </p:nvSpPr>
        <p:spPr>
          <a:xfrm>
            <a:off x="1761887" y="4234696"/>
            <a:ext cx="12219384" cy="296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450"/>
              <a:buFont typeface="Poppins"/>
              <a:buNone/>
            </a:pPr>
            <a:r>
              <a:rPr b="0" i="0" lang="en-US" sz="145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Outils de gestion et administration</a:t>
            </a:r>
            <a:endParaRPr b="0" i="0" sz="1450" u="none" cap="none" strike="noStrike"/>
          </a:p>
        </p:txBody>
      </p:sp>
      <p:pic>
        <p:nvPicPr>
          <p:cNvPr descr="preencoded.png" id="157" name="Google Shape;157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9129" y="4716780"/>
            <a:ext cx="927378" cy="1195149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8"/>
          <p:cNvSpPr/>
          <p:nvPr/>
        </p:nvSpPr>
        <p:spPr>
          <a:xfrm>
            <a:off x="1761887" y="4902160"/>
            <a:ext cx="3332917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2600"/>
              <a:buFont typeface="Baskervville"/>
              <a:buNone/>
            </a:pPr>
            <a:r>
              <a:rPr b="0" i="0" lang="en-US" sz="2600" u="none" cap="none" strike="noStrike">
                <a:solidFill>
                  <a:srgbClr val="6E6666"/>
                </a:solidFill>
                <a:latin typeface="Baskervville"/>
                <a:ea typeface="Baskervville"/>
                <a:cs typeface="Baskervville"/>
                <a:sym typeface="Baskervville"/>
              </a:rPr>
              <a:t>Services métier</a:t>
            </a:r>
            <a:endParaRPr b="0" i="0" sz="2600" u="none" cap="none" strike="noStrike"/>
          </a:p>
        </p:txBody>
      </p:sp>
      <p:sp>
        <p:nvSpPr>
          <p:cNvPr id="159" name="Google Shape;159;p18"/>
          <p:cNvSpPr/>
          <p:nvPr/>
        </p:nvSpPr>
        <p:spPr>
          <a:xfrm>
            <a:off x="1761887" y="5429845"/>
            <a:ext cx="12219384" cy="296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450"/>
              <a:buFont typeface="Poppins"/>
              <a:buNone/>
            </a:pPr>
            <a:r>
              <a:rPr b="0" i="0" lang="en-US" sz="145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Auth, Projets, Groupes, Logs, Stats</a:t>
            </a:r>
            <a:endParaRPr b="0" i="0" sz="1450" u="none" cap="none" strike="noStrike"/>
          </a:p>
        </p:txBody>
      </p:sp>
      <p:pic>
        <p:nvPicPr>
          <p:cNvPr descr="preencoded.png" id="160" name="Google Shape;160;p1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49129" y="5911929"/>
            <a:ext cx="927378" cy="119514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8"/>
          <p:cNvSpPr/>
          <p:nvPr/>
        </p:nvSpPr>
        <p:spPr>
          <a:xfrm>
            <a:off x="1761887" y="6097310"/>
            <a:ext cx="4327684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2600"/>
              <a:buFont typeface="Baskervville"/>
              <a:buNone/>
            </a:pPr>
            <a:r>
              <a:rPr b="0" i="0" lang="en-US" sz="2600" u="none" cap="none" strike="noStrike">
                <a:solidFill>
                  <a:srgbClr val="6E6666"/>
                </a:solidFill>
                <a:latin typeface="Baskervville"/>
                <a:ea typeface="Baskervville"/>
                <a:cs typeface="Baskervville"/>
                <a:sym typeface="Baskervville"/>
              </a:rPr>
              <a:t>Base de données relationnelle</a:t>
            </a:r>
            <a:endParaRPr b="0" i="0" sz="2600" u="none" cap="none" strike="noStrike"/>
          </a:p>
        </p:txBody>
      </p:sp>
      <p:sp>
        <p:nvSpPr>
          <p:cNvPr id="162" name="Google Shape;162;p18"/>
          <p:cNvSpPr/>
          <p:nvPr/>
        </p:nvSpPr>
        <p:spPr>
          <a:xfrm>
            <a:off x="1761887" y="6624995"/>
            <a:ext cx="12219384" cy="296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450"/>
              <a:buFont typeface="Poppins"/>
              <a:buNone/>
            </a:pPr>
            <a:r>
              <a:rPr b="0" i="0" lang="en-US" sz="145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Cohérence et traçabilité des données</a:t>
            </a:r>
            <a:endParaRPr b="0" i="0" sz="1450" u="none" cap="none" strike="noStrike"/>
          </a:p>
        </p:txBody>
      </p:sp>
      <p:sp>
        <p:nvSpPr>
          <p:cNvPr id="163" name="Google Shape;163;p18"/>
          <p:cNvSpPr/>
          <p:nvPr/>
        </p:nvSpPr>
        <p:spPr>
          <a:xfrm>
            <a:off x="12725400" y="7394450"/>
            <a:ext cx="1905000" cy="729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9" name="Google Shape;16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70" name="Google Shape;17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375815" y="1354336"/>
            <a:ext cx="5022652" cy="552080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9"/>
          <p:cNvSpPr/>
          <p:nvPr/>
        </p:nvSpPr>
        <p:spPr>
          <a:xfrm>
            <a:off x="649129" y="1679615"/>
            <a:ext cx="7537013" cy="8331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61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5200"/>
              <a:buFont typeface="Baskervville"/>
              <a:buNone/>
            </a:pPr>
            <a:r>
              <a:rPr b="0" i="0" lang="en-US" sz="5200" u="none" cap="none" strike="noStrike">
                <a:solidFill>
                  <a:srgbClr val="787878"/>
                </a:solidFill>
                <a:latin typeface="Baskervville"/>
                <a:ea typeface="Baskervville"/>
                <a:cs typeface="Baskervville"/>
                <a:sym typeface="Baskervville"/>
              </a:rPr>
              <a:t>Modélisation des données</a:t>
            </a:r>
            <a:endParaRPr b="0" i="0" sz="5200" u="none" cap="none" strike="noStrike"/>
          </a:p>
        </p:txBody>
      </p:sp>
      <p:sp>
        <p:nvSpPr>
          <p:cNvPr id="172" name="Google Shape;172;p19"/>
          <p:cNvSpPr/>
          <p:nvPr/>
        </p:nvSpPr>
        <p:spPr>
          <a:xfrm>
            <a:off x="649129" y="2790944"/>
            <a:ext cx="7845743" cy="370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800"/>
              <a:buFont typeface="Poppins"/>
              <a:buNone/>
            </a:pPr>
            <a:r>
              <a:rPr b="0" i="0" lang="en-US" sz="180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Schéma de base de données</a:t>
            </a:r>
            <a:endParaRPr b="0" i="0" sz="1800" u="none" cap="none" strike="noStrike"/>
          </a:p>
        </p:txBody>
      </p:sp>
      <p:sp>
        <p:nvSpPr>
          <p:cNvPr id="173" name="Google Shape;173;p19"/>
          <p:cNvSpPr/>
          <p:nvPr/>
        </p:nvSpPr>
        <p:spPr>
          <a:xfrm>
            <a:off x="649129" y="3370421"/>
            <a:ext cx="7845743" cy="7417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450"/>
              <a:buFont typeface="Poppins"/>
              <a:buChar char="•"/>
            </a:pPr>
            <a:r>
              <a:rPr b="0" i="0" lang="en-US" sz="145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Entités principales : Utilisateur, Projet, Groupe, Rendu, Compétence</a:t>
            </a:r>
            <a:endParaRPr b="0" i="0" sz="1450" u="none" cap="none" strike="noStrike"/>
          </a:p>
        </p:txBody>
      </p:sp>
      <p:sp>
        <p:nvSpPr>
          <p:cNvPr id="174" name="Google Shape;174;p19"/>
          <p:cNvSpPr/>
          <p:nvPr/>
        </p:nvSpPr>
        <p:spPr>
          <a:xfrm>
            <a:off x="649129" y="4177070"/>
            <a:ext cx="7845743" cy="370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450"/>
              <a:buFont typeface="Poppins"/>
              <a:buChar char="•"/>
            </a:pPr>
            <a:r>
              <a:rPr b="0" i="0" lang="en-US" sz="145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Relations clés : composer, attribuer, soumettre, posséder</a:t>
            </a:r>
            <a:endParaRPr b="0" i="0" sz="1450" u="none" cap="none" strike="noStrike"/>
          </a:p>
        </p:txBody>
      </p:sp>
      <p:sp>
        <p:nvSpPr>
          <p:cNvPr id="175" name="Google Shape;175;p19"/>
          <p:cNvSpPr/>
          <p:nvPr/>
        </p:nvSpPr>
        <p:spPr>
          <a:xfrm>
            <a:off x="649129" y="4612838"/>
            <a:ext cx="7845743" cy="370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450"/>
              <a:buFont typeface="Poppins"/>
              <a:buChar char="•"/>
            </a:pPr>
            <a:r>
              <a:rPr b="0" i="0" lang="en-US" sz="145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Contraintes d'intégrité et évolutivité</a:t>
            </a:r>
            <a:endParaRPr b="0" i="0" sz="1450" u="none" cap="none" strike="noStrike"/>
          </a:p>
        </p:txBody>
      </p:sp>
      <p:sp>
        <p:nvSpPr>
          <p:cNvPr id="176" name="Google Shape;176;p19"/>
          <p:cNvSpPr/>
          <p:nvPr/>
        </p:nvSpPr>
        <p:spPr>
          <a:xfrm>
            <a:off x="649129" y="5261848"/>
            <a:ext cx="3332917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2600"/>
              <a:buFont typeface="Baskervville"/>
              <a:buNone/>
            </a:pPr>
            <a:r>
              <a:rPr b="0" i="0" lang="en-US" sz="2600" u="none" cap="none" strike="noStrike">
                <a:solidFill>
                  <a:srgbClr val="787878"/>
                </a:solidFill>
                <a:latin typeface="Baskervville"/>
                <a:ea typeface="Baskervville"/>
                <a:cs typeface="Baskervville"/>
                <a:sym typeface="Baskervville"/>
              </a:rPr>
              <a:t>Diagramme de classes</a:t>
            </a:r>
            <a:endParaRPr b="0" i="0" sz="2600" u="none" cap="none" strike="noStrike"/>
          </a:p>
        </p:txBody>
      </p:sp>
      <p:sp>
        <p:nvSpPr>
          <p:cNvPr id="177" name="Google Shape;177;p19"/>
          <p:cNvSpPr/>
          <p:nvPr/>
        </p:nvSpPr>
        <p:spPr>
          <a:xfrm>
            <a:off x="649129" y="5956459"/>
            <a:ext cx="7845743" cy="593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450"/>
              <a:buFont typeface="Poppins"/>
              <a:buNone/>
            </a:pPr>
            <a:r>
              <a:rPr b="0" i="0" lang="en-US" sz="145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Vision structurelle et comportementale : entités, attributs, méthodes (seConnecter(), soumettreRendu())</a:t>
            </a:r>
            <a:endParaRPr b="0" i="0" sz="145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83" name="Google Shape;18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0"/>
          <p:cNvSpPr/>
          <p:nvPr/>
        </p:nvSpPr>
        <p:spPr>
          <a:xfrm>
            <a:off x="6135529" y="1856065"/>
            <a:ext cx="6665952" cy="8331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61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5200"/>
              <a:buFont typeface="Baskervville"/>
              <a:buNone/>
            </a:pPr>
            <a:r>
              <a:rPr b="0" i="0" lang="en-US" sz="5200" u="none" cap="none" strike="noStrike">
                <a:solidFill>
                  <a:srgbClr val="787878"/>
                </a:solidFill>
                <a:latin typeface="Baskervville"/>
                <a:ea typeface="Baskervville"/>
                <a:cs typeface="Baskervville"/>
                <a:sym typeface="Baskervville"/>
              </a:rPr>
              <a:t>Conclusion</a:t>
            </a:r>
            <a:endParaRPr b="0" i="0" sz="5200" u="none" cap="none" strike="noStrike"/>
          </a:p>
        </p:txBody>
      </p:sp>
      <p:sp>
        <p:nvSpPr>
          <p:cNvPr id="185" name="Google Shape;185;p20"/>
          <p:cNvSpPr/>
          <p:nvPr/>
        </p:nvSpPr>
        <p:spPr>
          <a:xfrm>
            <a:off x="6135529" y="2967395"/>
            <a:ext cx="417314" cy="417314"/>
          </a:xfrm>
          <a:prstGeom prst="roundRect">
            <a:avLst>
              <a:gd fmla="val 66672" name="adj"/>
            </a:avLst>
          </a:prstGeom>
          <a:solidFill>
            <a:srgbClr val="ECDF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6" name="Google Shape;186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44161" y="2926020"/>
            <a:ext cx="399931" cy="499943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0"/>
          <p:cNvSpPr/>
          <p:nvPr/>
        </p:nvSpPr>
        <p:spPr>
          <a:xfrm>
            <a:off x="6738223" y="3031093"/>
            <a:ext cx="5712023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2600"/>
              <a:buFont typeface="Baskervville"/>
              <a:buNone/>
            </a:pPr>
            <a:r>
              <a:rPr b="0" i="0" lang="en-US" sz="2600" u="none" cap="none" strike="noStrike">
                <a:solidFill>
                  <a:srgbClr val="6E6666"/>
                </a:solidFill>
                <a:latin typeface="Baskervville"/>
                <a:ea typeface="Baskervville"/>
                <a:cs typeface="Baskervville"/>
                <a:sym typeface="Baskervville"/>
              </a:rPr>
              <a:t>Équipe structurée et méthode éprouvée</a:t>
            </a:r>
            <a:endParaRPr b="0" i="0" sz="2600" u="none" cap="none" strike="noStrike"/>
          </a:p>
        </p:txBody>
      </p:sp>
      <p:sp>
        <p:nvSpPr>
          <p:cNvPr id="188" name="Google Shape;188;p20"/>
          <p:cNvSpPr/>
          <p:nvPr/>
        </p:nvSpPr>
        <p:spPr>
          <a:xfrm>
            <a:off x="6738223" y="3558778"/>
            <a:ext cx="7243048" cy="296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450"/>
              <a:buFont typeface="Poppins"/>
              <a:buNone/>
            </a:pPr>
            <a:r>
              <a:rPr b="0" i="0" lang="en-US" sz="145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Scrum, sprints de 2 semaines, collaboration</a:t>
            </a:r>
            <a:endParaRPr b="0" i="0" sz="1450" u="none" cap="none" strike="noStrike"/>
          </a:p>
        </p:txBody>
      </p:sp>
      <p:sp>
        <p:nvSpPr>
          <p:cNvPr id="189" name="Google Shape;189;p20"/>
          <p:cNvSpPr/>
          <p:nvPr/>
        </p:nvSpPr>
        <p:spPr>
          <a:xfrm>
            <a:off x="6135529" y="4226362"/>
            <a:ext cx="417314" cy="417314"/>
          </a:xfrm>
          <a:prstGeom prst="roundRect">
            <a:avLst>
              <a:gd fmla="val 66672" name="adj"/>
            </a:avLst>
          </a:prstGeom>
          <a:solidFill>
            <a:srgbClr val="ECDF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90" name="Google Shape;190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44161" y="4184987"/>
            <a:ext cx="399931" cy="499943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0"/>
          <p:cNvSpPr/>
          <p:nvPr/>
        </p:nvSpPr>
        <p:spPr>
          <a:xfrm>
            <a:off x="6738223" y="4290060"/>
            <a:ext cx="4469963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2600"/>
              <a:buFont typeface="Baskervville"/>
              <a:buNone/>
            </a:pPr>
            <a:r>
              <a:rPr b="0" i="0" lang="en-US" sz="2600" u="none" cap="none" strike="noStrike">
                <a:solidFill>
                  <a:srgbClr val="6E6666"/>
                </a:solidFill>
                <a:latin typeface="Baskervville"/>
                <a:ea typeface="Baskervville"/>
                <a:cs typeface="Baskervville"/>
                <a:sym typeface="Baskervville"/>
              </a:rPr>
              <a:t>Architecture claire et évolutive</a:t>
            </a:r>
            <a:endParaRPr b="0" i="0" sz="2600" u="none" cap="none" strike="noStrike"/>
          </a:p>
        </p:txBody>
      </p:sp>
      <p:sp>
        <p:nvSpPr>
          <p:cNvPr id="192" name="Google Shape;192;p20"/>
          <p:cNvSpPr/>
          <p:nvPr/>
        </p:nvSpPr>
        <p:spPr>
          <a:xfrm>
            <a:off x="6738223" y="4817745"/>
            <a:ext cx="7243048" cy="296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450"/>
              <a:buFont typeface="Poppins"/>
              <a:buNone/>
            </a:pPr>
            <a:r>
              <a:rPr b="0" i="0" lang="en-US" sz="145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Services, base de données, interfaces utilisateur</a:t>
            </a:r>
            <a:endParaRPr b="0" i="0" sz="1450" u="none" cap="none" strike="noStrike"/>
          </a:p>
        </p:txBody>
      </p:sp>
      <p:sp>
        <p:nvSpPr>
          <p:cNvPr id="193" name="Google Shape;193;p20"/>
          <p:cNvSpPr/>
          <p:nvPr/>
        </p:nvSpPr>
        <p:spPr>
          <a:xfrm>
            <a:off x="6135529" y="5485328"/>
            <a:ext cx="417314" cy="417314"/>
          </a:xfrm>
          <a:prstGeom prst="roundRect">
            <a:avLst>
              <a:gd fmla="val 66672" name="adj"/>
            </a:avLst>
          </a:prstGeom>
          <a:solidFill>
            <a:srgbClr val="ECDF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94" name="Google Shape;194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144161" y="5443954"/>
            <a:ext cx="399931" cy="499943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0"/>
          <p:cNvSpPr/>
          <p:nvPr/>
        </p:nvSpPr>
        <p:spPr>
          <a:xfrm>
            <a:off x="6738223" y="5549027"/>
            <a:ext cx="4883229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2600"/>
              <a:buFont typeface="Baskervville"/>
              <a:buNone/>
            </a:pPr>
            <a:r>
              <a:rPr b="0" i="0" lang="en-US" sz="2600" u="none" cap="none" strike="noStrike">
                <a:solidFill>
                  <a:srgbClr val="6E6666"/>
                </a:solidFill>
                <a:latin typeface="Baskervville"/>
                <a:ea typeface="Baskervville"/>
                <a:cs typeface="Baskervville"/>
                <a:sym typeface="Baskervville"/>
              </a:rPr>
              <a:t>Vos questions sont les bienvenues</a:t>
            </a:r>
            <a:endParaRPr b="0" i="0" sz="2600" u="none" cap="none" strike="noStrike"/>
          </a:p>
        </p:txBody>
      </p:sp>
      <p:sp>
        <p:nvSpPr>
          <p:cNvPr id="196" name="Google Shape;196;p20"/>
          <p:cNvSpPr/>
          <p:nvPr/>
        </p:nvSpPr>
        <p:spPr>
          <a:xfrm>
            <a:off x="6738223" y="6076712"/>
            <a:ext cx="7243048" cy="296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6E6666"/>
              </a:buClr>
              <a:buSzPts val="1450"/>
              <a:buFont typeface="Poppins"/>
              <a:buNone/>
            </a:pPr>
            <a:r>
              <a:rPr b="0" i="0" lang="en-US" sz="1450" u="none" cap="none" strike="noStrike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Intégration réussie = équipe performante</a:t>
            </a:r>
            <a:endParaRPr b="0" i="0" sz="1450" u="none" cap="none" strike="noStrike"/>
          </a:p>
        </p:txBody>
      </p:sp>
      <p:sp>
        <p:nvSpPr>
          <p:cNvPr id="197" name="Google Shape;197;p20"/>
          <p:cNvSpPr/>
          <p:nvPr/>
        </p:nvSpPr>
        <p:spPr>
          <a:xfrm>
            <a:off x="12725400" y="7394450"/>
            <a:ext cx="1905000" cy="729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